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5" r:id="rId3"/>
    <p:sldId id="273" r:id="rId4"/>
    <p:sldId id="263" r:id="rId5"/>
    <p:sldId id="257" r:id="rId6"/>
    <p:sldId id="274" r:id="rId7"/>
    <p:sldId id="271" r:id="rId8"/>
    <p:sldId id="267" r:id="rId9"/>
    <p:sldId id="258" r:id="rId10"/>
    <p:sldId id="259" r:id="rId11"/>
    <p:sldId id="264" r:id="rId12"/>
    <p:sldId id="262" r:id="rId13"/>
    <p:sldId id="269" r:id="rId14"/>
    <p:sldId id="272" r:id="rId15"/>
    <p:sldId id="261" r:id="rId16"/>
    <p:sldId id="270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895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25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6EAEBA1-4789-4A58-9BD0-877493757C92}" type="datetimeFigureOut">
              <a:rPr lang="en-US" smtClean="0"/>
              <a:t>11/26/21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1C22A18-4B40-4AC7-82A1-70F172F73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071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BB2F49-8A6C-4E9F-B53A-92E65B9CA4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26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BB2F49-8A6C-4E9F-B53A-92E65B9CA49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731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BB2F49-8A6C-4E9F-B53A-92E65B9CA49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264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BB2F49-8A6C-4E9F-B53A-92E65B9CA49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05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BB2F49-8A6C-4E9F-B53A-92E65B9CA49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1867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BB2F49-8A6C-4E9F-B53A-92E65B9CA49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0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89CDC-9924-4014-AD61-9123B45568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54161B-2890-4A9F-9410-6365EC8BE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D35C6-9CF4-420C-AFAA-308048B2B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E661-A265-42A1-8236-8A6FF8974636}" type="datetimeFigureOut">
              <a:rPr lang="en-US" smtClean="0"/>
              <a:t>11/26/21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940B7-A2E6-4545-9F75-2EB8D04D7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A2B60-AEE9-423F-A760-496EA82D6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9799-E852-4E09-92EC-53C4CB5EF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96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F5475-72CC-4144-B440-03A7AB3B4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84DD2B-61A8-4936-BA79-FC13098C3A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7E0FD-BD93-4B45-A761-10C79E8FC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E661-A265-42A1-8236-8A6FF8974636}" type="datetimeFigureOut">
              <a:rPr lang="en-US" smtClean="0"/>
              <a:t>11/26/21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8DEB3-302B-435E-887E-6DF17EA81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FBB23D-D8CF-4B6A-8AC7-16A4078F4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9799-E852-4E09-92EC-53C4CB5EF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0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CB5644-A01E-42A4-8320-1C98321830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8E9CD6-9E05-426F-94FC-A6B428B5DC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EC0FC-073E-4B41-BD9A-11028F867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E661-A265-42A1-8236-8A6FF8974636}" type="datetimeFigureOut">
              <a:rPr lang="en-US" smtClean="0"/>
              <a:t>11/26/21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A9B83-21C2-47DD-B171-23C7E22B3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AF0B8-7955-4061-82BB-3EBFEC28A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9799-E852-4E09-92EC-53C4CB5EF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5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A2939-6D9E-4D2F-B5D4-518302879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A6D1F-B388-4AE6-8EC9-B66A445F6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BC90F-B87C-472A-9D22-FDB6B84B9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E661-A265-42A1-8236-8A6FF8974636}" type="datetimeFigureOut">
              <a:rPr lang="en-US" smtClean="0"/>
              <a:t>11/26/21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6D4A6-D7AE-4FDC-B2AA-C313A0C13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1EBF8-A6D5-492F-AF80-2B23F4E19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9799-E852-4E09-92EC-53C4CB5EF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014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91971-02F1-4DD9-889A-8BAB80219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537A5B-FEF3-425E-A3D4-4B2171C30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85308D-0CF2-444E-BCB1-8CDCF3FA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E661-A265-42A1-8236-8A6FF8974636}" type="datetimeFigureOut">
              <a:rPr lang="en-US" smtClean="0"/>
              <a:t>11/26/21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CAD9A-60E0-4160-B2F0-8F6B8454E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E20AB-9FBB-44FB-9309-1BCC6542C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9799-E852-4E09-92EC-53C4CB5EF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203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5EB89-B70E-442E-87E9-32430A683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5C906-4CD5-4D01-8556-17725A5E32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6E10E5-8333-480F-9129-1F5AE5CC1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0BBDF2-79B7-443B-A6C9-763CA0D4F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E661-A265-42A1-8236-8A6FF8974636}" type="datetimeFigureOut">
              <a:rPr lang="en-US" smtClean="0"/>
              <a:t>11/26/21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81F229-0D03-49B6-9903-D539C55BA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506868-D7C9-46EC-BA94-85EF96FF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9799-E852-4E09-92EC-53C4CB5EF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43605-6B51-4703-9373-92E40028B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A8996-48CA-4E3B-A2FF-A6734B897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86BB4F-DB15-43C5-99C9-81CE17F1D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A118CD-6111-4483-9446-23A8FB304A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33C046-1C0E-4D84-B301-7D54CA6323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0FCCEF-4B31-4C38-9300-E89FFE16E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E661-A265-42A1-8236-8A6FF8974636}" type="datetimeFigureOut">
              <a:rPr lang="en-US" smtClean="0"/>
              <a:t>11/26/21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6A5CFB-8135-4283-B098-3D714E564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88AE7F-B019-4713-A9B7-CFED93104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9799-E852-4E09-92EC-53C4CB5EF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18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AE6B-CBEF-464A-9AEA-E39BE2E57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448888-8A8B-4F27-8566-95BD2FD94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E661-A265-42A1-8236-8A6FF8974636}" type="datetimeFigureOut">
              <a:rPr lang="en-US" smtClean="0"/>
              <a:t>11/26/21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C46BA0-A9D6-4FC6-B1FA-D6D01527F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339D69-9FDF-4411-9030-FFE123E7B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9799-E852-4E09-92EC-53C4CB5EF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11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C183F9-1487-49C3-9E96-BFA5489F1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E661-A265-42A1-8236-8A6FF8974636}" type="datetimeFigureOut">
              <a:rPr lang="en-US" smtClean="0"/>
              <a:t>11/26/21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034579-0273-4AD2-A329-DF3D91C44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F187B6-69A8-495B-81B4-238D1682E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9799-E852-4E09-92EC-53C4CB5EF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509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CE512-1ED6-4CBE-9690-8A34EEB27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458D-5873-419E-B3B9-E21AD24BD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FE6C8-68AC-42E7-9F37-83A7FF853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F1EA5F-7C2F-439A-990B-CB5B1C2A6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E661-A265-42A1-8236-8A6FF8974636}" type="datetimeFigureOut">
              <a:rPr lang="en-US" smtClean="0"/>
              <a:t>11/26/21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197405-51A0-48DD-A220-50C207429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419A2A-B02A-4131-9DD3-92BCF85B8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9799-E852-4E09-92EC-53C4CB5EF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8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CE0C3-3DA2-48D2-804E-C35097B5A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BA2894-9131-4E00-96C1-2FBB5651B9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E1EA7D-133D-44B2-A0E8-9D4794C741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901F2-DF52-4530-B9C9-5CC04FFA3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E661-A265-42A1-8236-8A6FF8974636}" type="datetimeFigureOut">
              <a:rPr lang="en-US" smtClean="0"/>
              <a:t>11/26/21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EA6CC4-A74A-4D38-957A-60ACBBE9F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4D75B3-C779-49CC-8A91-03AC16BE2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E9799-E852-4E09-92EC-53C4CB5EF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1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D2C78C-7D78-4AD6-A1A7-72E97327B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3489CC-D496-4286-BE5A-FDCDB67A0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C7F19-4CF2-4BA0-B1F9-9DD0E6FFEE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8E661-A265-42A1-8236-8A6FF8974636}" type="datetimeFigureOut">
              <a:rPr lang="en-US" smtClean="0"/>
              <a:t>11/26/21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50027-9BB3-4BA4-9E8D-A2D8AFC3A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4F88B-25AF-44DA-BA21-A80B9D631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E9799-E852-4E09-92EC-53C4CB5EF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4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pngimg.com/png/9910-arrow-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pngimg.com/png/9910-arrow-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pngimg.com/png/9910-arrow-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reepngimg.com/png/9910-arrow-pn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reepngimg.com/png/9910-arrow-pn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pngimg.com/png/9910-arrow-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pngimg.com/png/9910-arrow-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freepngimg.com/png/9910-arrow-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hyperlink" Target="https://freepngimg.com/png/9910-arrow-p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pngimg.com/png/9910-arrow-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65.floridastateconvention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rea15aa.org/wp-content/uploads/2016/02/Bid-Summary-Revised.pdf" TargetMode="External"/><Relationship Id="rId2" Type="http://schemas.openxmlformats.org/officeDocument/2006/relationships/hyperlink" Target="https://www.aanorthflorida.org/docs/BidPacket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reepngimg.com/png/9910-arrow-png" TargetMode="Externa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freepngimg.com/png/9910-arrow-pn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reepngimg.com/png/9910-arrow-png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9958345-11A6-42BC-8A36-06BE4792A4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20650635" flipV="1">
            <a:off x="77441" y="-62964"/>
            <a:ext cx="12337728" cy="339235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059C12B-2710-47C8-96F6-86897FE40CDC}"/>
              </a:ext>
            </a:extLst>
          </p:cNvPr>
          <p:cNvSpPr/>
          <p:nvPr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013AA24-A360-4067-90CA-58BA9FD8FC71}"/>
              </a:ext>
            </a:extLst>
          </p:cNvPr>
          <p:cNvSpPr txBox="1"/>
          <p:nvPr/>
        </p:nvSpPr>
        <p:spPr>
          <a:xfrm>
            <a:off x="1174690" y="2086974"/>
            <a:ext cx="9281787" cy="3981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</a:pPr>
            <a:r>
              <a:rPr lang="en-US" sz="4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Want to Host a </a:t>
            </a:r>
          </a:p>
          <a:p>
            <a:pPr marL="0" marR="0" algn="ctr">
              <a:spcBef>
                <a:spcPts val="0"/>
              </a:spcBef>
            </a:pPr>
            <a:r>
              <a:rPr lang="en-US" sz="4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Florida State Convention?</a:t>
            </a:r>
            <a:br>
              <a:rPr lang="en-US" sz="4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sz="4800" b="1" dirty="0">
              <a:effectLst/>
              <a:latin typeface="Kristen ITC" panose="03050502040202030202" pitchFamily="66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Have a hotel in mind?</a:t>
            </a:r>
            <a:endParaRPr lang="en-US" sz="4000" dirty="0">
              <a:effectLst/>
              <a:latin typeface="Kristen ITC" panose="03050502040202030202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000" b="1" spc="225" dirty="0">
              <a:solidFill>
                <a:srgbClr val="000000"/>
              </a:solidFill>
              <a:effectLst/>
              <a:latin typeface="Kristen ITC" panose="03050502040202030202" pitchFamily="66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spc="225" dirty="0">
                <a:solidFill>
                  <a:srgbClr val="0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How to bid!</a:t>
            </a:r>
            <a:endParaRPr lang="en-US" sz="4000" dirty="0">
              <a:effectLst/>
              <a:latin typeface="Kristen ITC" panose="03050502040202030202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78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66681EA-7DDC-459F-B544-F676D4A14E1F}"/>
              </a:ext>
            </a:extLst>
          </p:cNvPr>
          <p:cNvSpPr/>
          <p:nvPr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7D518C-EB70-4892-A538-825F20D60A0B}"/>
              </a:ext>
            </a:extLst>
          </p:cNvPr>
          <p:cNvSpPr/>
          <p:nvPr/>
        </p:nvSpPr>
        <p:spPr>
          <a:xfrm>
            <a:off x="0" y="0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9D74073-233A-4356-8071-B9D2154DA30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Kristen ITC" panose="03050502040202030202" pitchFamily="66" charset="0"/>
              </a:rPr>
              <a:t>Get JAC Approval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4620D51-CC7B-4B04-8289-72E333445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Now that the Area Committee has given your contract approval to go to JAC</a:t>
            </a: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Contact the JAC Chair to inform him or her that you would like to attend the JAC meeting to present your bid contract at the May JAC meeting 2 years plus prior to the actual convention you are  bidding on.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JAC will go over the contract  and bid summary sheet to make sure the hotel is sufficient for a state convention and it is financially feasible. Also, to be sure the contract is the best!</a:t>
            </a:r>
          </a:p>
          <a:p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1A24B0D-8561-4334-BCAB-0A3C6CF6E1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20594293" flipV="1">
            <a:off x="7304538" y="160159"/>
            <a:ext cx="3954087" cy="209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679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4826C-1F25-4CA9-BCF7-D2539E503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/>
          <a:lstStyle/>
          <a:p>
            <a:r>
              <a:rPr lang="en-US" dirty="0">
                <a:latin typeface="Kristen ITC" panose="03050502040202030202" pitchFamily="66" charset="0"/>
              </a:rPr>
              <a:t>	</a:t>
            </a:r>
            <a:r>
              <a:rPr lang="en-US" b="1" dirty="0">
                <a:latin typeface="Kristen ITC" panose="03050502040202030202" pitchFamily="66" charset="0"/>
              </a:rPr>
              <a:t>So, what’s the JAC?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95179-5599-4862-870F-ABF714F86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128" y="192493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 the Chief Custodian of the Florida State Convention, the JAC has a responsibility take action to avoid any negative impact on the reputation and integrity of Florida State Convention, associated Area Committees, and AA as a Whole. </a:t>
            </a:r>
          </a:p>
          <a:p>
            <a:pPr marL="0" indent="0">
              <a:buNone/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Each Convention is committed to fund future conventions and the JAC maintains a prudent reserve to be sure if a convention is unable to pay their bills, they are covered by monies collected by previous conventions.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4831E5-5F12-4D0A-A9A3-030AAB04EADD}"/>
              </a:ext>
            </a:extLst>
          </p:cNvPr>
          <p:cNvSpPr/>
          <p:nvPr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87909C-93D0-4B5B-820B-11E4B2FC1EB7}"/>
              </a:ext>
            </a:extLst>
          </p:cNvPr>
          <p:cNvSpPr/>
          <p:nvPr/>
        </p:nvSpPr>
        <p:spPr>
          <a:xfrm>
            <a:off x="0" y="0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D5B06F7-A3D1-4D95-8FDC-BCCFCDDC63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9143974" flipV="1">
            <a:off x="7883626" y="4524381"/>
            <a:ext cx="3954087" cy="209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07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4826C-1F25-4CA9-BCF7-D2539E503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Kristen ITC" panose="03050502040202030202" pitchFamily="66" charset="0"/>
              </a:rPr>
              <a:t>Composition of Board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95179-5599-4862-870F-ABF714F86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4831E5-5F12-4D0A-A9A3-030AAB04EADD}"/>
              </a:ext>
            </a:extLst>
          </p:cNvPr>
          <p:cNvSpPr/>
          <p:nvPr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87909C-93D0-4B5B-820B-11E4B2FC1EB7}"/>
              </a:ext>
            </a:extLst>
          </p:cNvPr>
          <p:cNvSpPr/>
          <p:nvPr/>
        </p:nvSpPr>
        <p:spPr>
          <a:xfrm>
            <a:off x="0" y="0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E6D2AC-E17D-413D-8E35-720D477477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199" t="16479" r="18200" b="37065"/>
          <a:stretch/>
        </p:blipFill>
        <p:spPr>
          <a:xfrm>
            <a:off x="838200" y="1679315"/>
            <a:ext cx="10230440" cy="434005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115D18C-923B-4215-8AF7-31C47ADE88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9143974" flipV="1">
            <a:off x="7737322" y="4452988"/>
            <a:ext cx="3954087" cy="209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429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BA69C-FE7A-4B43-8FB3-7FF9291F3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Kristen ITC" panose="03050502040202030202" pitchFamily="66" charset="0"/>
              </a:rPr>
              <a:t>Bid 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595B8-9274-4744-9C28-B67045A2B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424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Once JAC gives approval then you may set up a bid table at the State convention in July/August 2 years prior to the convention you are bidding on.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One note of caution, you are self-funded until awarded the convention.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Then at that same convention there will be a site selection meeting where the attendees vote on which hotel has won the bid.</a:t>
            </a: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2BE5DB-CBE7-4C8F-A5E2-BB499BA488F2}"/>
              </a:ext>
            </a:extLst>
          </p:cNvPr>
          <p:cNvSpPr/>
          <p:nvPr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CB7070-A9F4-4DB7-B8E6-CA84A976C42B}"/>
              </a:ext>
            </a:extLst>
          </p:cNvPr>
          <p:cNvSpPr/>
          <p:nvPr/>
        </p:nvSpPr>
        <p:spPr>
          <a:xfrm>
            <a:off x="0" y="0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328B79-E36B-4B1E-9CC4-ED778EB1EE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9143974" flipV="1">
            <a:off x="7773898" y="4489564"/>
            <a:ext cx="3954087" cy="209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466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45BF6-0C01-410E-9A27-57ADBDD34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9653"/>
            <a:ext cx="10515600" cy="1325563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Kristen ITC" panose="03050502040202030202" pitchFamily="66" charset="0"/>
              </a:rPr>
              <a:t>YOU WIN!!!!</a:t>
            </a:r>
            <a:br>
              <a:rPr lang="en-US" sz="4800" b="1" dirty="0"/>
            </a:b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D4752-AE73-4223-99B5-267DAFF81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472" y="2064640"/>
            <a:ext cx="10515600" cy="4351338"/>
          </a:xfrm>
        </p:spPr>
        <p:txBody>
          <a:bodyPr>
            <a:normAutofit fontScale="92500"/>
          </a:bodyPr>
          <a:lstStyle/>
          <a:p>
            <a:pPr lvl="1">
              <a:lnSpc>
                <a:spcPct val="11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Once hotel is chosen then you receive from that state convention a $5000 stipend to start off for planning etc.  </a:t>
            </a:r>
          </a:p>
          <a:p>
            <a:pPr marL="457200" lvl="1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Then the fun begins…..</a:t>
            </a:r>
          </a:p>
          <a:p>
            <a:pPr lvl="1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You will start to get committees and planning meetings to be ready to start registering people at the next State Convention which will be 1 year prior to your convention. 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2E94CD-3DEC-48A9-8E9D-7F8AE5254F77}"/>
              </a:ext>
            </a:extLst>
          </p:cNvPr>
          <p:cNvSpPr/>
          <p:nvPr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EE923F-CDCE-4312-9A02-15446B7E5962}"/>
              </a:ext>
            </a:extLst>
          </p:cNvPr>
          <p:cNvSpPr/>
          <p:nvPr/>
        </p:nvSpPr>
        <p:spPr>
          <a:xfrm>
            <a:off x="0" y="0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0C7C773-D2DE-40B1-8A91-AAD38B6830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20594293" flipV="1">
            <a:off x="5509661" y="372312"/>
            <a:ext cx="3954087" cy="209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916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70673-3080-48CD-B94F-81369FDD4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8134"/>
            <a:ext cx="10515600" cy="1325563"/>
          </a:xfrm>
        </p:spPr>
        <p:txBody>
          <a:bodyPr/>
          <a:lstStyle/>
          <a:p>
            <a:r>
              <a:rPr lang="en-US" dirty="0">
                <a:latin typeface="Kristen ITC" panose="03050502040202030202" pitchFamily="66" charset="0"/>
              </a:rPr>
              <a:t>	</a:t>
            </a:r>
            <a:r>
              <a:rPr lang="en-US" sz="4800" b="1" dirty="0">
                <a:latin typeface="Kristen ITC" panose="03050502040202030202" pitchFamily="66" charset="0"/>
              </a:rPr>
              <a:t>The best part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549FBE-E921-4D84-8F40-354A106B792D}"/>
              </a:ext>
            </a:extLst>
          </p:cNvPr>
          <p:cNvSpPr/>
          <p:nvPr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C7748D-295B-4BDB-9244-FE255571FDFC}"/>
              </a:ext>
            </a:extLst>
          </p:cNvPr>
          <p:cNvSpPr/>
          <p:nvPr/>
        </p:nvSpPr>
        <p:spPr>
          <a:xfrm>
            <a:off x="0" y="0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C58C1CF-D8A6-427B-B9FA-439F9E8FF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best part of putting on a Florida State Convention is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two years of planning.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get to enjoy the Fellowship all while doing service!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endParaRPr lang="en-US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do this for Fun and for Free.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n-US" sz="1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en-US" sz="36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So, Let’s Have Some Fun!!!</a:t>
            </a:r>
            <a:endParaRPr lang="en-US" sz="3600" b="1" dirty="0">
              <a:effectLst/>
              <a:latin typeface="Kristen ITC" panose="03050502040202030202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46BA6A6-4C6F-4BA0-A271-B230F1B43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9143974" flipV="1">
            <a:off x="7773898" y="4416412"/>
            <a:ext cx="3954087" cy="209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991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11F899-2CE2-4755-9E79-D5E7B905B1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Questions??????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3EB23B-9B11-45A2-B961-C0E0783E9E33}"/>
              </a:ext>
            </a:extLst>
          </p:cNvPr>
          <p:cNvSpPr/>
          <p:nvPr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61C18D-858F-4F68-85FF-250078B10BDD}"/>
              </a:ext>
            </a:extLst>
          </p:cNvPr>
          <p:cNvSpPr/>
          <p:nvPr/>
        </p:nvSpPr>
        <p:spPr>
          <a:xfrm>
            <a:off x="0" y="0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628C89-EDC5-43FF-A049-32E059FE2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9143974" flipV="1">
            <a:off x="7773898" y="4416412"/>
            <a:ext cx="3954087" cy="209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2097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B8D030B-EB04-47E9-9366-8AC5D9EC4D35}"/>
              </a:ext>
            </a:extLst>
          </p:cNvPr>
          <p:cNvSpPr/>
          <p:nvPr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CC0F207-DBA4-4A5D-8D8C-9526494871FF}"/>
              </a:ext>
            </a:extLst>
          </p:cNvPr>
          <p:cNvSpPr/>
          <p:nvPr/>
        </p:nvSpPr>
        <p:spPr>
          <a:xfrm>
            <a:off x="0" y="0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E374393-B954-41F2-895C-4C9CB18D3E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9143974" flipV="1">
            <a:off x="7773898" y="4416412"/>
            <a:ext cx="3954087" cy="209966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0E34C26-9D0D-49AC-9C41-175575B22A8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1" t="23044" r="2042" b="9020"/>
          <a:stretch/>
        </p:blipFill>
        <p:spPr>
          <a:xfrm>
            <a:off x="1" y="289225"/>
            <a:ext cx="12192000" cy="622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904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D27D39D-4AEF-4542-BF2D-FC138EC5E58B}"/>
              </a:ext>
            </a:extLst>
          </p:cNvPr>
          <p:cNvSpPr/>
          <p:nvPr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C4803EE-5A8D-4240-9CCD-F1567BBB396F}"/>
              </a:ext>
            </a:extLst>
          </p:cNvPr>
          <p:cNvSpPr/>
          <p:nvPr/>
        </p:nvSpPr>
        <p:spPr>
          <a:xfrm>
            <a:off x="0" y="0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96F8159-BE1A-4CEE-A6C6-43A51DD48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7500163" flipV="1">
            <a:off x="8978509" y="4287386"/>
            <a:ext cx="3199762" cy="1699113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34E4CC2B-C1EE-4A4A-80AD-4CE74E0BF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/>
          <a:lstStyle/>
          <a:p>
            <a:pPr algn="ctr"/>
            <a:r>
              <a:rPr lang="en-US" dirty="0">
                <a:latin typeface="Kristen ITC" panose="03050502040202030202" pitchFamily="66" charset="0"/>
              </a:rPr>
              <a:t>Upcoming Florida State Conventions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9D1F39-65BE-4EE4-BD81-A0D0B533B852}"/>
              </a:ext>
            </a:extLst>
          </p:cNvPr>
          <p:cNvSpPr txBox="1"/>
          <p:nvPr/>
        </p:nvSpPr>
        <p:spPr>
          <a:xfrm>
            <a:off x="0" y="1495508"/>
            <a:ext cx="12191999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br>
              <a:rPr lang="en-US" b="1" i="0" u="none" strike="noStrike" dirty="0">
                <a:solidFill>
                  <a:srgbClr val="0563C1"/>
                </a:solidFill>
                <a:effectLst/>
                <a:latin typeface="Palanqui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2800" b="1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65th Florida State Convention</a:t>
            </a:r>
            <a:endParaRPr lang="en-US" sz="28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Aug 3 – 7, 2022 — Harbor Beach Marriott — Fort Lauderdale, FL</a:t>
            </a:r>
          </a:p>
          <a:p>
            <a:pPr algn="ctr"/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66</a:t>
            </a:r>
            <a:r>
              <a:rPr lang="en-US" sz="2800" b="1" i="0" u="sng" baseline="30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b="1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Florida State Convention</a:t>
            </a:r>
          </a:p>
          <a:p>
            <a:pPr algn="ctr"/>
            <a:r>
              <a:rPr lang="en-US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August 9 – 13, 2023 — Saddlebrook, Tampa, FL</a:t>
            </a:r>
          </a:p>
          <a:p>
            <a:pPr algn="ctr"/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Next? Yours?</a:t>
            </a: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67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Florida State Convention</a:t>
            </a: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July/August 2024 </a:t>
            </a:r>
            <a:r>
              <a:rPr lang="en-US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— North Florida</a:t>
            </a:r>
          </a:p>
        </p:txBody>
      </p:sp>
    </p:spTree>
    <p:extLst>
      <p:ext uri="{BB962C8B-B14F-4D97-AF65-F5344CB8AC3E}">
        <p14:creationId xmlns:p14="http://schemas.microsoft.com/office/powerpoint/2010/main" val="4208025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31F30-BD34-48EF-989C-2D2D014C1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Kristen ITC" panose="03050502040202030202" pitchFamily="66" charset="0"/>
              </a:rPr>
              <a:t>First Things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B10D4-2C6D-4F56-94C7-ECE871428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763" y="1584960"/>
            <a:ext cx="11078037" cy="459200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Check out the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Bid Packet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Area 14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https://www.aanorthflorida.org/docs/BidPacket.pdf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Area 14 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https://area15aa.org/wp-content/uploads/2016/02/Bid-Summary-Revised.pdf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Start forming a committee – </a:t>
            </a:r>
            <a:r>
              <a:rPr lang="en-US" sz="3000" u="sng" dirty="0">
                <a:latin typeface="Arial" panose="020B0604020202020204" pitchFamily="34" charset="0"/>
                <a:cs typeface="Arial" panose="020B0604020202020204" pitchFamily="34" charset="0"/>
              </a:rPr>
              <a:t>at least a chair &amp; treasurer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Understand that if approved, this is a 4 year commitment for the Chair &amp; Treasurer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Ask previous Convention Chairs for advice take a look at their contracts </a:t>
            </a:r>
            <a:r>
              <a:rPr lang="en-US" sz="3000" u="sng" dirty="0">
                <a:latin typeface="Arial" panose="020B0604020202020204" pitchFamily="34" charset="0"/>
                <a:cs typeface="Arial" panose="020B0604020202020204" pitchFamily="34" charset="0"/>
              </a:rPr>
              <a:t>there is lots of help available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including, Hotel 101.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Check out some hotels in your area,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 get a draft contract!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BCD7F7-1FCD-41C3-8952-03858DAF605B}"/>
              </a:ext>
            </a:extLst>
          </p:cNvPr>
          <p:cNvSpPr/>
          <p:nvPr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8EE3D7-4458-42FB-8C0A-00D3614FA29F}"/>
              </a:ext>
            </a:extLst>
          </p:cNvPr>
          <p:cNvSpPr/>
          <p:nvPr/>
        </p:nvSpPr>
        <p:spPr>
          <a:xfrm>
            <a:off x="0" y="0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9B75E2-D4A2-4E3B-99A1-43AF42859F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9143974" flipV="1">
            <a:off x="7700746" y="4452988"/>
            <a:ext cx="3954087" cy="209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725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E70B0-3044-48FF-B0E5-B8E2A3F30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59" y="445008"/>
            <a:ext cx="11156282" cy="1621535"/>
          </a:xfrm>
        </p:spPr>
        <p:txBody>
          <a:bodyPr>
            <a:normAutofit fontScale="90000"/>
          </a:bodyPr>
          <a:lstStyle/>
          <a:p>
            <a:br>
              <a:rPr lang="en-US" sz="360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IMPORTANT is the </a:t>
            </a:r>
            <a:r>
              <a:rPr lang="en-US" sz="36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timeline</a:t>
            </a: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 You will need to be ready with a proposal (contract) from the Hotel by the January Assembly, 2 years prior to when you want to have your Convention.</a:t>
            </a:r>
            <a:b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9E66BE5-0363-4DD8-8CC1-9D867D94DB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44" y="1946942"/>
            <a:ext cx="10979197" cy="4344130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FE05FA6-7977-46CB-962F-BA7C7DBC23E6}"/>
              </a:ext>
            </a:extLst>
          </p:cNvPr>
          <p:cNvSpPr/>
          <p:nvPr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366C96-1A61-4BFA-AC65-21D949D63D2C}"/>
              </a:ext>
            </a:extLst>
          </p:cNvPr>
          <p:cNvSpPr/>
          <p:nvPr/>
        </p:nvSpPr>
        <p:spPr>
          <a:xfrm>
            <a:off x="0" y="0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35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B8D030B-EB04-47E9-9366-8AC5D9EC4D35}"/>
              </a:ext>
            </a:extLst>
          </p:cNvPr>
          <p:cNvSpPr/>
          <p:nvPr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CC0F207-DBA4-4A5D-8D8C-9526494871FF}"/>
              </a:ext>
            </a:extLst>
          </p:cNvPr>
          <p:cNvSpPr/>
          <p:nvPr/>
        </p:nvSpPr>
        <p:spPr>
          <a:xfrm>
            <a:off x="0" y="0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484B099-9325-432E-A9B9-82937764508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5" t="38323" b="24758"/>
          <a:stretch/>
        </p:blipFill>
        <p:spPr>
          <a:xfrm rot="20324848">
            <a:off x="8739275" y="2469045"/>
            <a:ext cx="3370785" cy="108453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54E4A41-DBE2-4330-86E7-039E602C40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425" y="481668"/>
            <a:ext cx="10310191" cy="6050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092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0F7B45-DF9E-4323-870C-A56780606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19850"/>
            <a:ext cx="10515600" cy="2852737"/>
          </a:xfrm>
        </p:spPr>
        <p:txBody>
          <a:bodyPr/>
          <a:lstStyle/>
          <a:p>
            <a:pPr algn="ctr"/>
            <a:r>
              <a:rPr lang="en-US" b="1" dirty="0">
                <a:latin typeface="Kristen ITC" panose="03050502040202030202" pitchFamily="66" charset="0"/>
              </a:rPr>
              <a:t>You have a draft contract ready? 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0B4326-F5FD-428B-9A04-642A612D87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4314" y="3685414"/>
            <a:ext cx="10515600" cy="1500187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Kristen ITC" panose="03050502040202030202" pitchFamily="66" charset="0"/>
              </a:rPr>
              <a:t>Now what???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70E65B-A1B8-4CEC-86E3-21A4174DB872}"/>
              </a:ext>
            </a:extLst>
          </p:cNvPr>
          <p:cNvSpPr/>
          <p:nvPr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FAE1DE-E25B-4B78-A6A1-1DF45302C614}"/>
              </a:ext>
            </a:extLst>
          </p:cNvPr>
          <p:cNvSpPr/>
          <p:nvPr/>
        </p:nvSpPr>
        <p:spPr>
          <a:xfrm>
            <a:off x="0" y="0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E34048-C183-4946-8C8A-7312AA7028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9143974" flipV="1">
            <a:off x="7773898" y="4416412"/>
            <a:ext cx="3954087" cy="209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122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83ADE-149D-4F9A-A55A-E5E9EA559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327"/>
            <a:ext cx="10515600" cy="1325563"/>
          </a:xfrm>
        </p:spPr>
        <p:txBody>
          <a:bodyPr>
            <a:normAutofit/>
          </a:bodyPr>
          <a:lstStyle/>
          <a:p>
            <a:r>
              <a:rPr lang="en-US" sz="6000" b="1" dirty="0">
                <a:latin typeface="Kristen ITC" panose="03050502040202030202" pitchFamily="66" charset="0"/>
              </a:rPr>
              <a:t>Get Approvals!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1A0B8-85F9-4E0F-9EC6-0ED61C5AD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6208"/>
            <a:ext cx="10515600" cy="298605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next set of approvals are to make sure that the hotel is sufficient for a state convention and to make sure of the financial feasibility of the contract.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1B1D84-55CF-440D-B228-134E01409EB1}"/>
              </a:ext>
            </a:extLst>
          </p:cNvPr>
          <p:cNvSpPr/>
          <p:nvPr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615269-94A6-4CB3-89F4-067FE8781C50}"/>
              </a:ext>
            </a:extLst>
          </p:cNvPr>
          <p:cNvSpPr/>
          <p:nvPr/>
        </p:nvSpPr>
        <p:spPr>
          <a:xfrm>
            <a:off x="0" y="0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4841D0-6758-4741-9324-6967FF68E1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9143974" flipV="1">
            <a:off x="7773898" y="4416412"/>
            <a:ext cx="3954087" cy="209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522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3435AE3-66A3-4C17-96B1-48CDA76A7DE9}"/>
              </a:ext>
            </a:extLst>
          </p:cNvPr>
          <p:cNvSpPr txBox="1"/>
          <p:nvPr/>
        </p:nvSpPr>
        <p:spPr>
          <a:xfrm>
            <a:off x="-360948" y="1893337"/>
            <a:ext cx="11493527" cy="5252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>
              <a:spcBef>
                <a:spcPts val="0"/>
              </a:spcBef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Go to Area 14 (North Florida) or Area 15 (South Florida) Florida State Convention Oversight Committee meeting at the Area Assembly by the cutoff date (January 2022) with your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draft contract and bid summary sheet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(2 years prior to when the convention will be held) </a:t>
            </a:r>
          </a:p>
          <a:p>
            <a:pPr lvl="2">
              <a:lnSpc>
                <a:spcPct val="110000"/>
              </a:lnSpc>
              <a:spcBef>
                <a:spcPts val="0"/>
              </a:spcBef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Go back to Hotel to get any changes suggested by Area committee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(if needed) and then go to the April Assembly Oversight meeting with all the appropriate changes.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effectLst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32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EC861D-F798-462E-83D6-833E0A878A9D}"/>
              </a:ext>
            </a:extLst>
          </p:cNvPr>
          <p:cNvSpPr/>
          <p:nvPr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679A64-EC26-48E7-870C-EE144582C6EA}"/>
              </a:ext>
            </a:extLst>
          </p:cNvPr>
          <p:cNvSpPr/>
          <p:nvPr/>
        </p:nvSpPr>
        <p:spPr>
          <a:xfrm>
            <a:off x="0" y="0"/>
            <a:ext cx="12192000" cy="347472"/>
          </a:xfrm>
          <a:prstGeom prst="rect">
            <a:avLst/>
          </a:prstGeom>
          <a:solidFill>
            <a:srgbClr val="F89517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52111C5-ED82-4345-9AB2-47CFF5B51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6299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Kristen ITC" panose="03050502040202030202" pitchFamily="66" charset="0"/>
              </a:rPr>
              <a:t>Area Convention Oversight Approval</a:t>
            </a:r>
          </a:p>
        </p:txBody>
      </p:sp>
    </p:spTree>
    <p:extLst>
      <p:ext uri="{BB962C8B-B14F-4D97-AF65-F5344CB8AC3E}">
        <p14:creationId xmlns:p14="http://schemas.microsoft.com/office/powerpoint/2010/main" val="493919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3718</TotalTime>
  <Words>728</Words>
  <Application>Microsoft Macintosh PowerPoint</Application>
  <PresentationFormat>Widescreen</PresentationFormat>
  <Paragraphs>76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Georgia</vt:lpstr>
      <vt:lpstr>Kristen ITC</vt:lpstr>
      <vt:lpstr>Palanquin</vt:lpstr>
      <vt:lpstr>Times New Roman</vt:lpstr>
      <vt:lpstr>Office Theme</vt:lpstr>
      <vt:lpstr>PowerPoint Presentation</vt:lpstr>
      <vt:lpstr>PowerPoint Presentation</vt:lpstr>
      <vt:lpstr>Upcoming Florida State Conventions</vt:lpstr>
      <vt:lpstr>First Things First</vt:lpstr>
      <vt:lpstr> IMPORTANT is the timeline.  You will need to be ready with a proposal (contract) from the Hotel by the January Assembly, 2 years prior to when you want to have your Convention. </vt:lpstr>
      <vt:lpstr>PowerPoint Presentation</vt:lpstr>
      <vt:lpstr>You have a draft contract ready?  </vt:lpstr>
      <vt:lpstr>Get Approvals! </vt:lpstr>
      <vt:lpstr>Area Convention Oversight Approval</vt:lpstr>
      <vt:lpstr>PowerPoint Presentation</vt:lpstr>
      <vt:lpstr> So, what’s the JAC?</vt:lpstr>
      <vt:lpstr>Composition of Board</vt:lpstr>
      <vt:lpstr>Bid Table</vt:lpstr>
      <vt:lpstr>YOU WIN!!!! </vt:lpstr>
      <vt:lpstr> The best part</vt:lpstr>
      <vt:lpstr>Questions??????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Joyce Caristi</dc:creator>
  <cp:lastModifiedBy>Microsoft Office User</cp:lastModifiedBy>
  <cp:revision>6</cp:revision>
  <cp:lastPrinted>2021-10-02T16:13:30Z</cp:lastPrinted>
  <dcterms:created xsi:type="dcterms:W3CDTF">2021-09-30T20:39:35Z</dcterms:created>
  <dcterms:modified xsi:type="dcterms:W3CDTF">2021-11-26T22:26:57Z</dcterms:modified>
</cp:coreProperties>
</file>